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Corben"/>
      <p:regular r:id="rId15"/>
      <p:bold r:id="rId16"/>
    </p:embeddedFont>
    <p:embeddedFont>
      <p:font typeface="Nobil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bile-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orben-regular.fntdata"/><Relationship Id="rId14" Type="http://schemas.openxmlformats.org/officeDocument/2006/relationships/slide" Target="slides/slide10.xml"/><Relationship Id="rId17" Type="http://schemas.openxmlformats.org/officeDocument/2006/relationships/font" Target="fonts/Nobile-regular.fntdata"/><Relationship Id="rId16" Type="http://schemas.openxmlformats.org/officeDocument/2006/relationships/font" Target="fonts/Corben-bold.fntdata"/><Relationship Id="rId5" Type="http://schemas.openxmlformats.org/officeDocument/2006/relationships/slide" Target="slides/slide1.xml"/><Relationship Id="rId19" Type="http://schemas.openxmlformats.org/officeDocument/2006/relationships/font" Target="fonts/Nobile-italic.fntdata"/><Relationship Id="rId6" Type="http://schemas.openxmlformats.org/officeDocument/2006/relationships/slide" Target="slides/slide2.xml"/><Relationship Id="rId18" Type="http://schemas.openxmlformats.org/officeDocument/2006/relationships/font" Target="fonts/Nobil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989d8df3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989d8df3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a989d8df3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hyperlink" Target="https://gamma.app/?utm_source=made-with-gamma" TargetMode="Externa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21.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18.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93800" y="968196"/>
            <a:ext cx="7556400" cy="16674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4000" u="none" cap="none" strike="noStrike">
                <a:solidFill>
                  <a:srgbClr val="1B1B27"/>
                </a:solidFill>
                <a:latin typeface="Corben"/>
                <a:ea typeface="Corben"/>
                <a:cs typeface="Corben"/>
                <a:sym typeface="Corben"/>
              </a:rPr>
              <a:t>Internship Report: Developing Digital Marketing Expertise</a:t>
            </a:r>
            <a:endParaRPr b="0" i="0" sz="4000" u="none" cap="none" strike="noStrike"/>
          </a:p>
        </p:txBody>
      </p:sp>
      <p:sp>
        <p:nvSpPr>
          <p:cNvPr id="58" name="Google Shape;58;p13"/>
          <p:cNvSpPr/>
          <p:nvPr/>
        </p:nvSpPr>
        <p:spPr>
          <a:xfrm>
            <a:off x="793800" y="2814923"/>
            <a:ext cx="7556400" cy="432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This report presents a comprehensive overview of my enriching internship experience, highlighting the responsibilities I handled, the skills I developed, and the professional growth I achieved within the dynamic field of digital marketing.</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Name</a:t>
            </a:r>
            <a:r>
              <a:rPr lang="en-US" sz="1800">
                <a:solidFill>
                  <a:schemeClr val="dk1"/>
                </a:solidFill>
              </a:rPr>
              <a:t>: Subhajit Dutta</a:t>
            </a:r>
            <a:br>
              <a:rPr lang="en-US" sz="1800">
                <a:solidFill>
                  <a:schemeClr val="dk1"/>
                </a:solidFill>
              </a:rPr>
            </a:br>
            <a:r>
              <a:rPr b="1" lang="en-US" sz="1800">
                <a:solidFill>
                  <a:schemeClr val="dk1"/>
                </a:solidFill>
              </a:rPr>
              <a:t>Registration</a:t>
            </a:r>
            <a:r>
              <a:rPr lang="en-US" sz="1800">
                <a:solidFill>
                  <a:schemeClr val="dk1"/>
                </a:solidFill>
              </a:rPr>
              <a:t> </a:t>
            </a:r>
            <a:r>
              <a:rPr b="1" lang="en-US" sz="1800">
                <a:solidFill>
                  <a:schemeClr val="dk1"/>
                </a:solidFill>
              </a:rPr>
              <a:t>No</a:t>
            </a:r>
            <a:r>
              <a:rPr lang="en-US" sz="1800">
                <a:solidFill>
                  <a:schemeClr val="dk1"/>
                </a:solidFill>
              </a:rPr>
              <a:t>.: 230110366098</a:t>
            </a:r>
            <a:br>
              <a:rPr lang="en-US" sz="1800">
                <a:solidFill>
                  <a:schemeClr val="dk1"/>
                </a:solidFill>
              </a:rPr>
            </a:br>
            <a:r>
              <a:rPr b="1" lang="en-US" sz="1800">
                <a:solidFill>
                  <a:schemeClr val="dk1"/>
                </a:solidFill>
              </a:rPr>
              <a:t>Student</a:t>
            </a:r>
            <a:r>
              <a:rPr lang="en-US" sz="1800">
                <a:solidFill>
                  <a:schemeClr val="dk1"/>
                </a:solidFill>
              </a:rPr>
              <a:t> </a:t>
            </a:r>
            <a:r>
              <a:rPr b="1" lang="en-US" sz="1800">
                <a:solidFill>
                  <a:schemeClr val="dk1"/>
                </a:solidFill>
              </a:rPr>
              <a:t>ID</a:t>
            </a:r>
            <a:r>
              <a:rPr lang="en-US" sz="1800">
                <a:solidFill>
                  <a:schemeClr val="dk1"/>
                </a:solidFill>
              </a:rPr>
              <a:t>: 2311203011036</a:t>
            </a:r>
            <a:br>
              <a:rPr lang="en-US" sz="1800">
                <a:solidFill>
                  <a:schemeClr val="dk1"/>
                </a:solidFill>
              </a:rPr>
            </a:br>
            <a:r>
              <a:rPr b="1" lang="en-US" sz="1800">
                <a:solidFill>
                  <a:schemeClr val="dk1"/>
                </a:solidFill>
              </a:rPr>
              <a:t>Department</a:t>
            </a:r>
            <a:r>
              <a:rPr lang="en-US" sz="1800">
                <a:solidFill>
                  <a:schemeClr val="dk1"/>
                </a:solidFill>
              </a:rPr>
              <a:t>: Management</a:t>
            </a:r>
            <a:br>
              <a:rPr lang="en-US" sz="1800">
                <a:solidFill>
                  <a:schemeClr val="dk1"/>
                </a:solidFill>
              </a:rPr>
            </a:br>
            <a:r>
              <a:rPr b="1" lang="en-US" sz="1800">
                <a:solidFill>
                  <a:schemeClr val="dk1"/>
                </a:solidFill>
              </a:rPr>
              <a:t>Program</a:t>
            </a:r>
            <a:r>
              <a:rPr lang="en-US" sz="1800">
                <a:solidFill>
                  <a:schemeClr val="dk1"/>
                </a:solidFill>
              </a:rPr>
              <a:t>: BBA (Finance &amp; Marketing)</a:t>
            </a:r>
            <a:br>
              <a:rPr lang="en-US" sz="1800">
                <a:solidFill>
                  <a:schemeClr val="dk1"/>
                </a:solidFill>
              </a:rPr>
            </a:br>
            <a:r>
              <a:rPr b="1" lang="en-US" sz="1800">
                <a:solidFill>
                  <a:schemeClr val="dk1"/>
                </a:solidFill>
              </a:rPr>
              <a:t>Section</a:t>
            </a:r>
            <a:r>
              <a:rPr lang="en-US" sz="1800">
                <a:solidFill>
                  <a:schemeClr val="dk1"/>
                </a:solidFill>
              </a:rPr>
              <a:t>: 05</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Duration</a:t>
            </a:r>
            <a:r>
              <a:rPr lang="en-US" sz="1800">
                <a:solidFill>
                  <a:schemeClr val="dk1"/>
                </a:solidFill>
              </a:rPr>
              <a:t>: 3 Months (Ongoing)</a:t>
            </a:r>
            <a:br>
              <a:rPr lang="en-US" sz="1800">
                <a:solidFill>
                  <a:schemeClr val="dk1"/>
                </a:solidFill>
              </a:rPr>
            </a:br>
            <a:r>
              <a:rPr b="1" lang="en-US" sz="1800">
                <a:solidFill>
                  <a:schemeClr val="dk1"/>
                </a:solidFill>
              </a:rPr>
              <a:t>Role</a:t>
            </a:r>
            <a:r>
              <a:rPr lang="en-US" sz="1800">
                <a:solidFill>
                  <a:schemeClr val="dk1"/>
                </a:solidFill>
              </a:rPr>
              <a:t>: Digital Marketing Intern</a:t>
            </a:r>
            <a:br>
              <a:rPr lang="en-US" sz="1800">
                <a:solidFill>
                  <a:schemeClr val="dk1"/>
                </a:solidFill>
              </a:rPr>
            </a:br>
            <a:r>
              <a:rPr b="1" lang="en-US" sz="1800">
                <a:solidFill>
                  <a:schemeClr val="dk1"/>
                </a:solidFill>
              </a:rPr>
              <a:t>Company</a:t>
            </a:r>
            <a:r>
              <a:rPr lang="en-US" sz="1800">
                <a:solidFill>
                  <a:schemeClr val="dk1"/>
                </a:solidFill>
              </a:rPr>
              <a:t>: Squashcode</a:t>
            </a:r>
            <a:endParaRPr sz="1800">
              <a:solidFill>
                <a:schemeClr val="dk1"/>
              </a:solidFill>
            </a:endParaRPr>
          </a:p>
          <a:p>
            <a:pPr indent="0" lvl="0" marL="0" marR="0" rtl="0" algn="l">
              <a:lnSpc>
                <a:spcPct val="161290"/>
              </a:lnSpc>
              <a:spcBef>
                <a:spcPts val="1200"/>
              </a:spcBef>
              <a:spcAft>
                <a:spcPts val="0"/>
              </a:spcAft>
              <a:buClr>
                <a:srgbClr val="404155"/>
              </a:buClr>
              <a:buSzPts val="1550"/>
              <a:buFont typeface="Nobile"/>
              <a:buNone/>
            </a:pPr>
            <a:r>
              <a:t/>
            </a:r>
            <a:endParaRPr sz="2050">
              <a:solidFill>
                <a:srgbClr val="40415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preencoded.png" id="208" name="Google Shape;208;p2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9" name="Google Shape;209;p22"/>
          <p:cNvSpPr/>
          <p:nvPr/>
        </p:nvSpPr>
        <p:spPr>
          <a:xfrm>
            <a:off x="793790" y="788194"/>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Thank You</a:t>
            </a:r>
            <a:endParaRPr b="0" i="0" sz="3900" u="none" cap="none" strike="noStrike"/>
          </a:p>
        </p:txBody>
      </p:sp>
      <p:sp>
        <p:nvSpPr>
          <p:cNvPr id="210" name="Google Shape;210;p22"/>
          <p:cNvSpPr/>
          <p:nvPr/>
        </p:nvSpPr>
        <p:spPr>
          <a:xfrm>
            <a:off x="793790" y="1705928"/>
            <a:ext cx="7556421" cy="3721179"/>
          </a:xfrm>
          <a:prstGeom prst="rect">
            <a:avLst/>
          </a:prstGeom>
          <a:noFill/>
          <a:ln>
            <a:noFill/>
          </a:ln>
        </p:spPr>
        <p:txBody>
          <a:bodyPr anchorCtr="0" anchor="t" bIns="0" lIns="0" spcFirstLastPara="1" rIns="0" wrap="square" tIns="0">
            <a:noAutofit/>
          </a:bodyPr>
          <a:lstStyle/>
          <a:p>
            <a:pPr indent="0" lvl="0" marL="0" marR="0" rtl="0" algn="l">
              <a:lnSpc>
                <a:spcPct val="125213"/>
              </a:lnSpc>
              <a:spcBef>
                <a:spcPts val="0"/>
              </a:spcBef>
              <a:spcAft>
                <a:spcPts val="0"/>
              </a:spcAft>
              <a:buClr>
                <a:srgbClr val="1B1B27"/>
              </a:buClr>
              <a:buSzPts val="11700"/>
              <a:buFont typeface="Corben"/>
              <a:buNone/>
            </a:pPr>
            <a:r>
              <a:rPr b="0" i="0" lang="en-US" sz="11700" u="none" cap="none" strike="noStrike">
                <a:solidFill>
                  <a:srgbClr val="1B1B27"/>
                </a:solidFill>
                <a:latin typeface="Corben"/>
                <a:ea typeface="Corben"/>
                <a:cs typeface="Corben"/>
                <a:sym typeface="Corben"/>
              </a:rPr>
              <a:t>Thank You!</a:t>
            </a:r>
            <a:endParaRPr b="0" i="0" sz="11700" u="none" cap="none" strike="noStrike"/>
          </a:p>
        </p:txBody>
      </p:sp>
      <p:sp>
        <p:nvSpPr>
          <p:cNvPr id="211" name="Google Shape;211;p22"/>
          <p:cNvSpPr/>
          <p:nvPr/>
        </p:nvSpPr>
        <p:spPr>
          <a:xfrm>
            <a:off x="793790" y="5724763"/>
            <a:ext cx="75564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I appreciate your time and attention to this report. Should you have any further questions, please do not hesitate to ask.</a:t>
            </a:r>
            <a:endParaRPr b="0" i="0" sz="1550" u="none" cap="none" strike="noStrike"/>
          </a:p>
        </p:txBody>
      </p:sp>
      <p:sp>
        <p:nvSpPr>
          <p:cNvPr id="212" name="Google Shape;212;p22"/>
          <p:cNvSpPr/>
          <p:nvPr/>
        </p:nvSpPr>
        <p:spPr>
          <a:xfrm>
            <a:off x="793790" y="6583085"/>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1" i="0" lang="en-US" sz="1550" u="none" cap="none" strike="noStrike">
                <a:solidFill>
                  <a:srgbClr val="404155"/>
                </a:solidFill>
                <a:latin typeface="Nobile"/>
                <a:ea typeface="Nobile"/>
                <a:cs typeface="Nobile"/>
                <a:sym typeface="Nobile"/>
              </a:rPr>
              <a:t>Your Name</a:t>
            </a:r>
            <a:endParaRPr b="0" i="0" sz="1550" u="none" cap="none" strike="noStrike"/>
          </a:p>
        </p:txBody>
      </p:sp>
      <p:sp>
        <p:nvSpPr>
          <p:cNvPr id="213" name="Google Shape;213;p22"/>
          <p:cNvSpPr/>
          <p:nvPr/>
        </p:nvSpPr>
        <p:spPr>
          <a:xfrm>
            <a:off x="793790" y="7123867"/>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Contact Details: [Your Email] | [Your Phone Number]</a:t>
            </a:r>
            <a:endParaRPr b="0" i="0" sz="15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F"/>
        </a:solidFill>
      </p:bgPr>
    </p:bg>
    <p:spTree>
      <p:nvGrpSpPr>
        <p:cNvPr id="63" name="Shape 63"/>
        <p:cNvGrpSpPr/>
        <p:nvPr/>
      </p:nvGrpSpPr>
      <p:grpSpPr>
        <a:xfrm>
          <a:off x="0" y="0"/>
          <a:ext cx="0" cy="0"/>
          <a:chOff x="0" y="0"/>
          <a:chExt cx="0" cy="0"/>
        </a:xfrm>
      </p:grpSpPr>
      <p:sp>
        <p:nvSpPr>
          <p:cNvPr id="64" name="Google Shape;64;p14"/>
          <p:cNvSpPr/>
          <p:nvPr/>
        </p:nvSpPr>
        <p:spPr>
          <a:xfrm>
            <a:off x="793790" y="1614011"/>
            <a:ext cx="1021318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The Significance of Professional Internships</a:t>
            </a:r>
            <a:endParaRPr b="0" i="0" sz="3900" u="none" cap="none" strike="noStrike"/>
          </a:p>
        </p:txBody>
      </p:sp>
      <p:sp>
        <p:nvSpPr>
          <p:cNvPr id="65" name="Google Shape;65;p14"/>
          <p:cNvSpPr/>
          <p:nvPr/>
        </p:nvSpPr>
        <p:spPr>
          <a:xfrm>
            <a:off x="793790" y="2928580"/>
            <a:ext cx="4215289"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93790" y="2905720"/>
            <a:ext cx="4215289"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2603778"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8" name="Google Shape;68;p14"/>
          <p:cNvPicPr preferRelativeResize="0"/>
          <p:nvPr/>
        </p:nvPicPr>
        <p:blipFill rotWithShape="1">
          <a:blip r:embed="rId3">
            <a:alphaModFix/>
          </a:blip>
          <a:srcRect b="0" l="0" r="0" t="0"/>
          <a:stretch/>
        </p:blipFill>
        <p:spPr>
          <a:xfrm>
            <a:off x="2782372" y="2809518"/>
            <a:ext cx="238125" cy="238125"/>
          </a:xfrm>
          <a:prstGeom prst="rect">
            <a:avLst/>
          </a:prstGeom>
          <a:noFill/>
          <a:ln>
            <a:noFill/>
          </a:ln>
        </p:spPr>
      </p:pic>
      <p:sp>
        <p:nvSpPr>
          <p:cNvPr id="69" name="Google Shape;69;p14"/>
          <p:cNvSpPr/>
          <p:nvPr/>
        </p:nvSpPr>
        <p:spPr>
          <a:xfrm>
            <a:off x="1015008" y="3424714"/>
            <a:ext cx="336970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Bridging Theory and Practice</a:t>
            </a:r>
            <a:endParaRPr b="0" i="0" sz="1950" u="none" cap="none" strike="noStrike"/>
          </a:p>
        </p:txBody>
      </p:sp>
      <p:sp>
        <p:nvSpPr>
          <p:cNvPr id="70" name="Google Shape;70;p14"/>
          <p:cNvSpPr/>
          <p:nvPr/>
        </p:nvSpPr>
        <p:spPr>
          <a:xfrm>
            <a:off x="1015008" y="3853934"/>
            <a:ext cx="3772853"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Internships serve as a vital bridge between academic knowledge and real-world industry application. They allow students to apply theoretical concepts learned in the classroom to practical scenarios, fostering a deeper understanding of their chosen field.</a:t>
            </a:r>
            <a:endParaRPr b="0" i="0" sz="1550" u="none" cap="none" strike="noStrike"/>
          </a:p>
        </p:txBody>
      </p:sp>
      <p:sp>
        <p:nvSpPr>
          <p:cNvPr id="71" name="Google Shape;71;p14"/>
          <p:cNvSpPr/>
          <p:nvPr/>
        </p:nvSpPr>
        <p:spPr>
          <a:xfrm>
            <a:off x="5207437" y="2928580"/>
            <a:ext cx="4215408"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207437" y="2905720"/>
            <a:ext cx="4215408"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017425"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p14"/>
          <p:cNvPicPr preferRelativeResize="0"/>
          <p:nvPr/>
        </p:nvPicPr>
        <p:blipFill rotWithShape="1">
          <a:blip r:embed="rId4">
            <a:alphaModFix/>
          </a:blip>
          <a:srcRect b="0" l="0" r="0" t="0"/>
          <a:stretch/>
        </p:blipFill>
        <p:spPr>
          <a:xfrm>
            <a:off x="7196018" y="2809518"/>
            <a:ext cx="238125" cy="238125"/>
          </a:xfrm>
          <a:prstGeom prst="rect">
            <a:avLst/>
          </a:prstGeom>
          <a:noFill/>
          <a:ln>
            <a:noFill/>
          </a:ln>
        </p:spPr>
      </p:pic>
      <p:sp>
        <p:nvSpPr>
          <p:cNvPr id="75" name="Google Shape;75;p14"/>
          <p:cNvSpPr/>
          <p:nvPr/>
        </p:nvSpPr>
        <p:spPr>
          <a:xfrm>
            <a:off x="5428655" y="3424714"/>
            <a:ext cx="306216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Professional Development</a:t>
            </a:r>
            <a:endParaRPr b="0" i="0" sz="1950" u="none" cap="none" strike="noStrike"/>
          </a:p>
        </p:txBody>
      </p:sp>
      <p:sp>
        <p:nvSpPr>
          <p:cNvPr id="76" name="Google Shape;76;p14"/>
          <p:cNvSpPr/>
          <p:nvPr/>
        </p:nvSpPr>
        <p:spPr>
          <a:xfrm>
            <a:off x="5428655" y="3853934"/>
            <a:ext cx="3772972"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Beyond academic learning, internships are crucial for developing essential professional skills such as teamwork, communication, problem-solving, and time management. These experiences contribute significantly to personal growth and career readiness.</a:t>
            </a:r>
            <a:endParaRPr b="0" i="0" sz="1550" u="none" cap="none" strike="noStrike"/>
          </a:p>
        </p:txBody>
      </p:sp>
      <p:sp>
        <p:nvSpPr>
          <p:cNvPr id="77" name="Google Shape;77;p14"/>
          <p:cNvSpPr/>
          <p:nvPr/>
        </p:nvSpPr>
        <p:spPr>
          <a:xfrm>
            <a:off x="9621203" y="2928580"/>
            <a:ext cx="4215289"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9621203" y="2905720"/>
            <a:ext cx="4215289"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1431191"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14"/>
          <p:cNvPicPr preferRelativeResize="0"/>
          <p:nvPr/>
        </p:nvPicPr>
        <p:blipFill rotWithShape="1">
          <a:blip r:embed="rId5">
            <a:alphaModFix/>
          </a:blip>
          <a:srcRect b="0" l="0" r="0" t="0"/>
          <a:stretch/>
        </p:blipFill>
        <p:spPr>
          <a:xfrm>
            <a:off x="11609784" y="2809518"/>
            <a:ext cx="238125" cy="238125"/>
          </a:xfrm>
          <a:prstGeom prst="rect">
            <a:avLst/>
          </a:prstGeom>
          <a:noFill/>
          <a:ln>
            <a:noFill/>
          </a:ln>
        </p:spPr>
      </p:pic>
      <p:sp>
        <p:nvSpPr>
          <p:cNvPr id="81" name="Google Shape;81;p14"/>
          <p:cNvSpPr/>
          <p:nvPr/>
        </p:nvSpPr>
        <p:spPr>
          <a:xfrm>
            <a:off x="9842421" y="3424714"/>
            <a:ext cx="287309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Gaining Industry Insight</a:t>
            </a:r>
            <a:endParaRPr b="0" i="0" sz="1950" u="none" cap="none" strike="noStrike"/>
          </a:p>
        </p:txBody>
      </p:sp>
      <p:sp>
        <p:nvSpPr>
          <p:cNvPr id="82" name="Google Shape;82;p14"/>
          <p:cNvSpPr/>
          <p:nvPr/>
        </p:nvSpPr>
        <p:spPr>
          <a:xfrm>
            <a:off x="9842421" y="3853934"/>
            <a:ext cx="3772853" cy="25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This internship provided an invaluable overview of the digital marketing landscape, encompassing current trends, strategies, and operational methodologies used by leading agencies. I anticipated gaining practical skills in SEO, social media, and email marketing.</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F"/>
        </a:solidFill>
      </p:bgPr>
    </p:bg>
    <p:spTree>
      <p:nvGrpSpPr>
        <p:cNvPr id="87" name="Shape 87"/>
        <p:cNvGrpSpPr/>
        <p:nvPr/>
      </p:nvGrpSpPr>
      <p:grpSpPr>
        <a:xfrm>
          <a:off x="0" y="0"/>
          <a:ext cx="0" cy="0"/>
          <a:chOff x="0" y="0"/>
          <a:chExt cx="0" cy="0"/>
        </a:xfrm>
      </p:grpSpPr>
      <p:sp>
        <p:nvSpPr>
          <p:cNvPr id="88" name="Google Shape;88;p15"/>
          <p:cNvSpPr/>
          <p:nvPr/>
        </p:nvSpPr>
        <p:spPr>
          <a:xfrm>
            <a:off x="760697" y="1819363"/>
            <a:ext cx="6740100" cy="5943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1B1B27"/>
              </a:buClr>
              <a:buSzPts val="3700"/>
              <a:buFont typeface="Corben"/>
              <a:buNone/>
            </a:pPr>
            <a:r>
              <a:rPr b="0" i="0" lang="en-US" sz="3200" u="none" cap="none" strike="noStrike">
                <a:solidFill>
                  <a:srgbClr val="1B1B27"/>
                </a:solidFill>
                <a:latin typeface="Corben"/>
                <a:ea typeface="Corben"/>
                <a:cs typeface="Corben"/>
                <a:sym typeface="Corben"/>
              </a:rPr>
              <a:t>SquashCode</a:t>
            </a:r>
            <a:endParaRPr b="0" i="0" sz="3200" u="none" cap="none" strike="noStrike"/>
          </a:p>
        </p:txBody>
      </p:sp>
      <p:sp>
        <p:nvSpPr>
          <p:cNvPr id="89" name="Google Shape;89;p15"/>
          <p:cNvSpPr/>
          <p:nvPr/>
        </p:nvSpPr>
        <p:spPr>
          <a:xfrm>
            <a:off x="760690" y="2629018"/>
            <a:ext cx="7001100" cy="12168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1" lang="en-US" sz="1600">
                <a:solidFill>
                  <a:schemeClr val="dk1"/>
                </a:solidFill>
              </a:rPr>
              <a:t>SquashCode</a:t>
            </a:r>
            <a:r>
              <a:rPr lang="en-US" sz="1600">
                <a:solidFill>
                  <a:schemeClr val="dk1"/>
                </a:solidFill>
              </a:rPr>
              <a:t> is a distinguished growth marketing company established with the mission to empower businesses through innovative, data-driven digital strategies. Founded in Kolkata, India, SquashCode has rapidly expanded its reach and now serves a diverse clientele across the globe. The company is led by its visionary CEO, </a:t>
            </a:r>
            <a:r>
              <a:rPr b="1" lang="en-US" sz="1600">
                <a:solidFill>
                  <a:schemeClr val="dk1"/>
                </a:solidFill>
              </a:rPr>
              <a:t>Sagar Mondal</a:t>
            </a:r>
            <a:r>
              <a:rPr lang="en-US" sz="1600">
                <a:solidFill>
                  <a:schemeClr val="dk1"/>
                </a:solidFill>
              </a:rPr>
              <a:t>, whose leadership and expertise continue to drive SquashCode’s growth and success.</a:t>
            </a:r>
            <a:endParaRPr b="0" i="0" sz="1600" u="none" cap="none" strike="noStrike"/>
          </a:p>
        </p:txBody>
      </p:sp>
      <p:sp>
        <p:nvSpPr>
          <p:cNvPr id="90" name="Google Shape;90;p15"/>
          <p:cNvSpPr/>
          <p:nvPr/>
        </p:nvSpPr>
        <p:spPr>
          <a:xfrm>
            <a:off x="760690" y="5328880"/>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Established: </a:t>
            </a:r>
            <a:r>
              <a:rPr b="1" i="0" lang="en-US" sz="1450" u="none" cap="none" strike="noStrike">
                <a:solidFill>
                  <a:srgbClr val="404155"/>
                </a:solidFill>
                <a:latin typeface="Nobile"/>
                <a:ea typeface="Nobile"/>
                <a:cs typeface="Nobile"/>
                <a:sym typeface="Nobile"/>
              </a:rPr>
              <a:t>Undisclosed (Active since 2021)</a:t>
            </a:r>
            <a:endParaRPr b="0" i="0" sz="1450" u="none" cap="none" strike="noStrike"/>
          </a:p>
        </p:txBody>
      </p:sp>
      <p:sp>
        <p:nvSpPr>
          <p:cNvPr id="91" name="Google Shape;91;p15"/>
          <p:cNvSpPr/>
          <p:nvPr/>
        </p:nvSpPr>
        <p:spPr>
          <a:xfrm>
            <a:off x="760690" y="5699640"/>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Location: </a:t>
            </a:r>
            <a:r>
              <a:rPr b="1" i="0" lang="en-US" sz="1450" u="none" cap="none" strike="noStrike">
                <a:solidFill>
                  <a:srgbClr val="404155"/>
                </a:solidFill>
                <a:latin typeface="Nobile"/>
                <a:ea typeface="Nobile"/>
                <a:cs typeface="Nobile"/>
                <a:sym typeface="Nobile"/>
              </a:rPr>
              <a:t>Kolkata, India</a:t>
            </a:r>
            <a:endParaRPr b="0" i="0" sz="1450" u="none" cap="none" strike="noStrike"/>
          </a:p>
        </p:txBody>
      </p:sp>
      <p:sp>
        <p:nvSpPr>
          <p:cNvPr id="92" name="Google Shape;92;p15"/>
          <p:cNvSpPr/>
          <p:nvPr/>
        </p:nvSpPr>
        <p:spPr>
          <a:xfrm>
            <a:off x="760690" y="6070401"/>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Industry: </a:t>
            </a:r>
            <a:r>
              <a:rPr b="1" i="0" lang="en-US" sz="1450" u="none" cap="none" strike="noStrike">
                <a:solidFill>
                  <a:srgbClr val="404155"/>
                </a:solidFill>
                <a:latin typeface="Nobile"/>
                <a:ea typeface="Nobile"/>
                <a:cs typeface="Nobile"/>
                <a:sym typeface="Nobile"/>
              </a:rPr>
              <a:t>Digital Growth Marketing &amp; Consulting</a:t>
            </a:r>
            <a:endParaRPr b="0" i="0" sz="1450" u="none" cap="none" strike="noStrike"/>
          </a:p>
        </p:txBody>
      </p:sp>
      <p:sp>
        <p:nvSpPr>
          <p:cNvPr id="93" name="Google Shape;93;p15"/>
          <p:cNvSpPr/>
          <p:nvPr/>
        </p:nvSpPr>
        <p:spPr>
          <a:xfrm>
            <a:off x="760690" y="6441162"/>
            <a:ext cx="7001100" cy="6084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Mission: </a:t>
            </a:r>
            <a:r>
              <a:rPr b="1" i="0" lang="en-US" sz="1450" u="none" cap="none" strike="noStrike">
                <a:solidFill>
                  <a:srgbClr val="404155"/>
                </a:solidFill>
                <a:latin typeface="Nobile"/>
                <a:ea typeface="Nobile"/>
                <a:cs typeface="Nobile"/>
                <a:sym typeface="Nobile"/>
              </a:rPr>
              <a:t>To deliver maximum client satisfaction by increasing conversions and achieving business goals.</a:t>
            </a:r>
            <a:endParaRPr b="0" i="0" sz="1450" u="none" cap="none" strike="noStrike"/>
          </a:p>
        </p:txBody>
      </p:sp>
      <p:sp>
        <p:nvSpPr>
          <p:cNvPr id="94" name="Google Shape;94;p15"/>
          <p:cNvSpPr/>
          <p:nvPr/>
        </p:nvSpPr>
        <p:spPr>
          <a:xfrm>
            <a:off x="760690" y="7116127"/>
            <a:ext cx="7001100" cy="6084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Key Services: </a:t>
            </a:r>
            <a:r>
              <a:rPr b="1" i="0" lang="en-US" sz="1450" u="none" cap="none" strike="noStrike">
                <a:solidFill>
                  <a:srgbClr val="404155"/>
                </a:solidFill>
                <a:latin typeface="Nobile"/>
                <a:ea typeface="Nobile"/>
                <a:cs typeface="Nobile"/>
                <a:sym typeface="Nobile"/>
              </a:rPr>
              <a:t>Email Marketing, PPC Advertisement, Social Media Marketing, Search Engine Optimisation</a:t>
            </a:r>
            <a:endParaRPr b="0" i="0" sz="1450" u="none" cap="none" strike="noStrike"/>
          </a:p>
        </p:txBody>
      </p:sp>
      <p:pic>
        <p:nvPicPr>
          <p:cNvPr descr="preencoded.png" id="95" name="Google Shape;95;p15"/>
          <p:cNvPicPr preferRelativeResize="0"/>
          <p:nvPr/>
        </p:nvPicPr>
        <p:blipFill rotWithShape="1">
          <a:blip r:embed="rId3">
            <a:alphaModFix/>
          </a:blip>
          <a:srcRect b="0" l="0" r="0" t="0"/>
          <a:stretch/>
        </p:blipFill>
        <p:spPr>
          <a:xfrm>
            <a:off x="8233291" y="1616631"/>
            <a:ext cx="5643920" cy="999768"/>
          </a:xfrm>
          <a:prstGeom prst="rect">
            <a:avLst/>
          </a:prstGeom>
          <a:noFill/>
          <a:ln>
            <a:noFill/>
          </a:ln>
        </p:spPr>
      </p:pic>
      <p:sp>
        <p:nvSpPr>
          <p:cNvPr id="96" name="Google Shape;96;p15"/>
          <p:cNvSpPr/>
          <p:nvPr/>
        </p:nvSpPr>
        <p:spPr>
          <a:xfrm>
            <a:off x="8233291" y="2830354"/>
            <a:ext cx="5643920" cy="912614"/>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SquashCode prides itself on helping businesses achieve exponential growth without exorbitant costs, leveraging strategies typically employed by Fortune 500 companies.</a:t>
            </a:r>
            <a:endParaRPr b="0" i="0" sz="1450" u="none" cap="none" strike="noStrike"/>
          </a:p>
        </p:txBody>
      </p:sp>
      <p:pic>
        <p:nvPicPr>
          <p:cNvPr descr="preencoded.png" id="97" name="Google Shape;97;p15"/>
          <p:cNvPicPr preferRelativeResize="0"/>
          <p:nvPr/>
        </p:nvPicPr>
        <p:blipFill rotWithShape="1">
          <a:blip r:embed="rId4">
            <a:alphaModFix/>
          </a:blip>
          <a:srcRect b="0" l="0" r="0" t="0"/>
          <a:stretch/>
        </p:blipFill>
        <p:spPr>
          <a:xfrm>
            <a:off x="8233291" y="4104319"/>
            <a:ext cx="5643919" cy="3767615"/>
          </a:xfrm>
          <a:prstGeom prst="rect">
            <a:avLst/>
          </a:prstGeom>
          <a:noFill/>
          <a:ln>
            <a:noFill/>
          </a:ln>
        </p:spPr>
      </p:pic>
      <p:sp>
        <p:nvSpPr>
          <p:cNvPr id="98" name="Google Shape;98;p15"/>
          <p:cNvSpPr txBox="1"/>
          <p:nvPr/>
        </p:nvSpPr>
        <p:spPr>
          <a:xfrm>
            <a:off x="3881425" y="648475"/>
            <a:ext cx="7623600" cy="754200"/>
          </a:xfrm>
          <a:prstGeom prst="rect">
            <a:avLst/>
          </a:prstGeom>
          <a:noFill/>
          <a:ln>
            <a:noFill/>
          </a:ln>
        </p:spPr>
        <p:txBody>
          <a:bodyPr anchorCtr="0" anchor="t" bIns="91425" lIns="91425" spcFirstLastPara="1" rIns="91425" wrap="square" tIns="91425">
            <a:spAutoFit/>
          </a:bodyPr>
          <a:lstStyle/>
          <a:p>
            <a:pPr indent="0" lvl="0" marL="0" rtl="0" algn="l">
              <a:lnSpc>
                <a:spcPct val="125675"/>
              </a:lnSpc>
              <a:spcBef>
                <a:spcPts val="0"/>
              </a:spcBef>
              <a:spcAft>
                <a:spcPts val="0"/>
              </a:spcAft>
              <a:buNone/>
            </a:pPr>
            <a:r>
              <a:rPr lang="en-US" sz="3700">
                <a:solidFill>
                  <a:srgbClr val="1B1B27"/>
                </a:solidFill>
                <a:latin typeface="Corben"/>
                <a:ea typeface="Corben"/>
                <a:cs typeface="Corben"/>
                <a:sym typeface="Corben"/>
              </a:rPr>
              <a:t>ABOUT THE ORGANIZATION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F"/>
        </a:solidFill>
      </p:bgPr>
    </p:bg>
    <p:spTree>
      <p:nvGrpSpPr>
        <p:cNvPr id="103" name="Shape 103"/>
        <p:cNvGrpSpPr/>
        <p:nvPr/>
      </p:nvGrpSpPr>
      <p:grpSpPr>
        <a:xfrm>
          <a:off x="0" y="0"/>
          <a:ext cx="0" cy="0"/>
          <a:chOff x="0" y="0"/>
          <a:chExt cx="0" cy="0"/>
        </a:xfrm>
      </p:grpSpPr>
      <p:sp>
        <p:nvSpPr>
          <p:cNvPr id="104" name="Google Shape;104;p16"/>
          <p:cNvSpPr txBox="1"/>
          <p:nvPr/>
        </p:nvSpPr>
        <p:spPr>
          <a:xfrm>
            <a:off x="5718600" y="244925"/>
            <a:ext cx="3516000" cy="785100"/>
          </a:xfrm>
          <a:prstGeom prst="rect">
            <a:avLst/>
          </a:prstGeom>
          <a:noFill/>
          <a:ln>
            <a:noFill/>
          </a:ln>
        </p:spPr>
        <p:txBody>
          <a:bodyPr anchorCtr="0" anchor="t" bIns="91425" lIns="91425" spcFirstLastPara="1" rIns="91425" wrap="square" tIns="91425">
            <a:spAutoFit/>
          </a:bodyPr>
          <a:lstStyle/>
          <a:p>
            <a:pPr indent="0" lvl="0" marL="0" rtl="0" algn="l">
              <a:lnSpc>
                <a:spcPct val="125675"/>
              </a:lnSpc>
              <a:spcBef>
                <a:spcPts val="0"/>
              </a:spcBef>
              <a:spcAft>
                <a:spcPts val="0"/>
              </a:spcAft>
              <a:buNone/>
            </a:pPr>
            <a:r>
              <a:rPr lang="en-US" sz="3900">
                <a:solidFill>
                  <a:srgbClr val="1B1B27"/>
                </a:solidFill>
                <a:latin typeface="Corben"/>
                <a:ea typeface="Corben"/>
                <a:cs typeface="Corben"/>
                <a:sym typeface="Corben"/>
              </a:rPr>
              <a:t>APPENDIX</a:t>
            </a:r>
            <a:endParaRPr sz="1600">
              <a:solidFill>
                <a:schemeClr val="dk1"/>
              </a:solidFill>
            </a:endParaRPr>
          </a:p>
        </p:txBody>
      </p:sp>
      <p:sp>
        <p:nvSpPr>
          <p:cNvPr id="105" name="Google Shape;105;p16"/>
          <p:cNvSpPr txBox="1"/>
          <p:nvPr/>
        </p:nvSpPr>
        <p:spPr>
          <a:xfrm>
            <a:off x="653150" y="2694225"/>
            <a:ext cx="136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
        <p:nvSpPr>
          <p:cNvPr id="106" name="Google Shape;106;p16"/>
          <p:cNvSpPr txBox="1"/>
          <p:nvPr/>
        </p:nvSpPr>
        <p:spPr>
          <a:xfrm>
            <a:off x="653150" y="2928250"/>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 APPENDIX CONTAINS: OFFER LETTER FEEDBACK CERTIFICATE SAMPLE WORK SCREENSHOTS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396835" y="272891"/>
            <a:ext cx="497562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B1B27"/>
              </a:buClr>
              <a:buSzPts val="1950"/>
              <a:buFont typeface="Corben"/>
              <a:buNone/>
            </a:pPr>
            <a:r>
              <a:rPr b="0" i="0" lang="en-US" sz="1950" u="none" cap="none" strike="noStrike">
                <a:solidFill>
                  <a:srgbClr val="1B1B27"/>
                </a:solidFill>
                <a:latin typeface="Corben"/>
                <a:ea typeface="Corben"/>
                <a:cs typeface="Corben"/>
                <a:sym typeface="Corben"/>
              </a:rPr>
              <a:t>My Contribution: Role and Responsibilities</a:t>
            </a:r>
            <a:endParaRPr b="0" i="0" sz="1950" u="none" cap="none" strike="noStrike"/>
          </a:p>
        </p:txBody>
      </p:sp>
      <p:sp>
        <p:nvSpPr>
          <p:cNvPr id="113" name="Google Shape;113;p17"/>
          <p:cNvSpPr/>
          <p:nvPr/>
        </p:nvSpPr>
        <p:spPr>
          <a:xfrm>
            <a:off x="396835" y="781407"/>
            <a:ext cx="13836729"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404155"/>
              </a:buClr>
              <a:buSzPts val="750"/>
              <a:buFont typeface="Nobile"/>
              <a:buNone/>
            </a:pPr>
            <a:r>
              <a:rPr b="0" i="0" lang="en-US" sz="750" u="none" cap="none" strike="noStrike">
                <a:solidFill>
                  <a:srgbClr val="404155"/>
                </a:solidFill>
                <a:latin typeface="Nobile"/>
                <a:ea typeface="Nobile"/>
                <a:cs typeface="Nobile"/>
                <a:sym typeface="Nobile"/>
              </a:rPr>
              <a:t>During my internship at SquashCode, I was an integral part of the </a:t>
            </a:r>
            <a:r>
              <a:rPr b="0" i="0" lang="en-US" sz="750" u="none" cap="none" strike="noStrike">
                <a:solidFill>
                  <a:srgbClr val="66A8EE"/>
                </a:solidFill>
                <a:latin typeface="Nobile"/>
                <a:ea typeface="Nobile"/>
                <a:cs typeface="Nobile"/>
                <a:sym typeface="Nobile"/>
              </a:rPr>
              <a:t>Digital Strategy Department</a:t>
            </a:r>
            <a:r>
              <a:rPr b="0" i="0" lang="en-US" sz="750" u="none" cap="none" strike="noStrike">
                <a:solidFill>
                  <a:srgbClr val="404155"/>
                </a:solidFill>
                <a:latin typeface="Nobile"/>
                <a:ea typeface="Nobile"/>
                <a:cs typeface="Nobile"/>
                <a:sym typeface="Nobile"/>
              </a:rPr>
              <a:t>, focusing on enhancing client visibility and engagement.</a:t>
            </a:r>
            <a:endParaRPr b="0" i="0" sz="750" u="none" cap="none" strike="noStrike"/>
          </a:p>
        </p:txBody>
      </p:sp>
      <p:sp>
        <p:nvSpPr>
          <p:cNvPr id="114" name="Google Shape;114;p17"/>
          <p:cNvSpPr/>
          <p:nvPr/>
        </p:nvSpPr>
        <p:spPr>
          <a:xfrm>
            <a:off x="396835" y="1150739"/>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950"/>
              <a:buFont typeface="Corben"/>
              <a:buNone/>
            </a:pPr>
            <a:r>
              <a:rPr b="0" i="0" lang="en-US" sz="950" u="none" cap="none" strike="noStrike">
                <a:solidFill>
                  <a:srgbClr val="1B1B27"/>
                </a:solidFill>
                <a:latin typeface="Corben"/>
                <a:ea typeface="Corben"/>
                <a:cs typeface="Corben"/>
                <a:sym typeface="Corben"/>
              </a:rPr>
              <a:t>Daily Tasks Included:</a:t>
            </a:r>
            <a:endParaRPr b="0" i="0" sz="950" u="none" cap="none" strike="noStrike"/>
          </a:p>
        </p:txBody>
      </p:sp>
      <p:sp>
        <p:nvSpPr>
          <p:cNvPr id="115" name="Google Shape;115;p17"/>
          <p:cNvSpPr/>
          <p:nvPr/>
        </p:nvSpPr>
        <p:spPr>
          <a:xfrm>
            <a:off x="396835" y="1404938"/>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Assisting with keyword research and competitor analysis for SEO campaigns.</a:t>
            </a:r>
            <a:endParaRPr b="0" i="0" sz="750" u="none" cap="none" strike="noStrike"/>
          </a:p>
        </p:txBody>
      </p:sp>
      <p:sp>
        <p:nvSpPr>
          <p:cNvPr id="116" name="Google Shape;116;p17"/>
          <p:cNvSpPr/>
          <p:nvPr/>
        </p:nvSpPr>
        <p:spPr>
          <a:xfrm>
            <a:off x="396835" y="1598176"/>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Drafting engaging content for social media posts and email newsletters.</a:t>
            </a:r>
            <a:endParaRPr b="0" i="0" sz="750" u="none" cap="none" strike="noStrike"/>
          </a:p>
        </p:txBody>
      </p:sp>
      <p:sp>
        <p:nvSpPr>
          <p:cNvPr id="117" name="Google Shape;117;p17"/>
          <p:cNvSpPr/>
          <p:nvPr/>
        </p:nvSpPr>
        <p:spPr>
          <a:xfrm>
            <a:off x="396835" y="1791414"/>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Monitoring and reporting on PPC campaign performance metrics.</a:t>
            </a:r>
            <a:endParaRPr b="0" i="0" sz="750" u="none" cap="none" strike="noStrike"/>
          </a:p>
        </p:txBody>
      </p:sp>
      <p:sp>
        <p:nvSpPr>
          <p:cNvPr id="118" name="Google Shape;118;p17"/>
          <p:cNvSpPr/>
          <p:nvPr/>
        </p:nvSpPr>
        <p:spPr>
          <a:xfrm>
            <a:off x="396835" y="1984653"/>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Supporting data entry and analysis for various marketing reports.</a:t>
            </a:r>
            <a:endParaRPr b="0" i="0" sz="750" u="none" cap="none" strike="noStrike"/>
          </a:p>
        </p:txBody>
      </p:sp>
      <p:sp>
        <p:nvSpPr>
          <p:cNvPr id="119" name="Google Shape;119;p17"/>
          <p:cNvSpPr/>
          <p:nvPr/>
        </p:nvSpPr>
        <p:spPr>
          <a:xfrm>
            <a:off x="396835" y="2177891"/>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Participating in team meetings to brainstorm new marketing strategies.</a:t>
            </a:r>
            <a:endParaRPr b="0" i="0" sz="750" u="none" cap="none" strike="noStrike"/>
          </a:p>
        </p:txBody>
      </p:sp>
      <p:sp>
        <p:nvSpPr>
          <p:cNvPr id="120" name="Google Shape;120;p17"/>
          <p:cNvSpPr/>
          <p:nvPr/>
        </p:nvSpPr>
        <p:spPr>
          <a:xfrm>
            <a:off x="7443788" y="1150739"/>
            <a:ext cx="170771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950"/>
              <a:buFont typeface="Corben"/>
              <a:buNone/>
            </a:pPr>
            <a:r>
              <a:rPr b="0" i="0" lang="en-US" sz="950" u="none" cap="none" strike="noStrike">
                <a:solidFill>
                  <a:srgbClr val="1B1B27"/>
                </a:solidFill>
                <a:latin typeface="Corben"/>
                <a:ea typeface="Corben"/>
                <a:cs typeface="Corben"/>
                <a:sym typeface="Corben"/>
              </a:rPr>
              <a:t>Tools &amp; Technologies Utilised:</a:t>
            </a:r>
            <a:endParaRPr b="0" i="0" sz="950" u="none" cap="none" strike="noStrike"/>
          </a:p>
        </p:txBody>
      </p:sp>
      <p:sp>
        <p:nvSpPr>
          <p:cNvPr id="121" name="Google Shape;121;p17"/>
          <p:cNvSpPr/>
          <p:nvPr/>
        </p:nvSpPr>
        <p:spPr>
          <a:xfrm>
            <a:off x="7443788" y="1404938"/>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Google Analytics &amp; Search Console</a:t>
            </a:r>
            <a:endParaRPr b="0" i="0" sz="750" u="none" cap="none" strike="noStrike"/>
          </a:p>
        </p:txBody>
      </p:sp>
      <p:sp>
        <p:nvSpPr>
          <p:cNvPr id="122" name="Google Shape;122;p17"/>
          <p:cNvSpPr/>
          <p:nvPr/>
        </p:nvSpPr>
        <p:spPr>
          <a:xfrm>
            <a:off x="7443788" y="1598176"/>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SEMrush &amp; Ahrefs</a:t>
            </a:r>
            <a:endParaRPr b="0" i="0" sz="750" u="none" cap="none" strike="noStrike"/>
          </a:p>
        </p:txBody>
      </p:sp>
      <p:sp>
        <p:nvSpPr>
          <p:cNvPr id="123" name="Google Shape;123;p17"/>
          <p:cNvSpPr/>
          <p:nvPr/>
        </p:nvSpPr>
        <p:spPr>
          <a:xfrm>
            <a:off x="7443788" y="1791414"/>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Mailchimp &amp; Constant Contact</a:t>
            </a:r>
            <a:endParaRPr b="0" i="0" sz="750" u="none" cap="none" strike="noStrike"/>
          </a:p>
        </p:txBody>
      </p:sp>
      <p:sp>
        <p:nvSpPr>
          <p:cNvPr id="124" name="Google Shape;124;p17"/>
          <p:cNvSpPr/>
          <p:nvPr/>
        </p:nvSpPr>
        <p:spPr>
          <a:xfrm>
            <a:off x="7443788" y="1984653"/>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Canva &amp; Adobe Spark for content creation</a:t>
            </a:r>
            <a:endParaRPr b="0" i="0" sz="750" u="none" cap="none" strike="noStrike"/>
          </a:p>
        </p:txBody>
      </p:sp>
      <p:sp>
        <p:nvSpPr>
          <p:cNvPr id="125" name="Google Shape;125;p17"/>
          <p:cNvSpPr/>
          <p:nvPr/>
        </p:nvSpPr>
        <p:spPr>
          <a:xfrm>
            <a:off x="7443788" y="2177891"/>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Microsoft Excel for data compilation and analysis</a:t>
            </a:r>
            <a:endParaRPr b="0" i="0" sz="750" u="none" cap="none" strike="noStrike"/>
          </a:p>
        </p:txBody>
      </p:sp>
      <p:pic>
        <p:nvPicPr>
          <p:cNvPr descr="preencoded.png" id="126" name="Google Shape;126;p17"/>
          <p:cNvPicPr preferRelativeResize="0"/>
          <p:nvPr/>
        </p:nvPicPr>
        <p:blipFill rotWithShape="1">
          <a:blip r:embed="rId3">
            <a:alphaModFix/>
          </a:blip>
          <a:srcRect b="0" l="0" r="0" t="0"/>
          <a:stretch/>
        </p:blipFill>
        <p:spPr>
          <a:xfrm>
            <a:off x="7443788" y="2448044"/>
            <a:ext cx="6797397" cy="101921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p:nvPr/>
        </p:nvSpPr>
        <p:spPr>
          <a:xfrm>
            <a:off x="677942" y="1787962"/>
            <a:ext cx="9279493" cy="52959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B1B27"/>
              </a:buClr>
              <a:buSzPts val="3300"/>
              <a:buFont typeface="Corben"/>
              <a:buNone/>
            </a:pPr>
            <a:r>
              <a:rPr b="0" i="0" lang="en-US" sz="3300" u="none" cap="none" strike="noStrike">
                <a:solidFill>
                  <a:srgbClr val="1B1B27"/>
                </a:solidFill>
                <a:latin typeface="Corben"/>
                <a:ea typeface="Corben"/>
                <a:cs typeface="Corben"/>
                <a:sym typeface="Corben"/>
              </a:rPr>
              <a:t>Demonstrating Practical Skills: Work Samples</a:t>
            </a:r>
            <a:endParaRPr b="0" i="0" sz="3300" u="none" cap="none" strike="noStrike"/>
          </a:p>
        </p:txBody>
      </p:sp>
      <p:sp>
        <p:nvSpPr>
          <p:cNvPr id="133" name="Google Shape;133;p18"/>
          <p:cNvSpPr/>
          <p:nvPr/>
        </p:nvSpPr>
        <p:spPr>
          <a:xfrm>
            <a:off x="677942" y="2656523"/>
            <a:ext cx="13274516" cy="54244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04155"/>
              </a:buClr>
              <a:buSzPts val="1300"/>
              <a:buFont typeface="Nobile"/>
              <a:buNone/>
            </a:pPr>
            <a:r>
              <a:rPr b="0" i="0" lang="en-US" sz="1300" u="none" cap="none" strike="noStrike">
                <a:solidFill>
                  <a:srgbClr val="404155"/>
                </a:solidFill>
                <a:latin typeface="Nobile"/>
                <a:ea typeface="Nobile"/>
                <a:cs typeface="Nobile"/>
                <a:sym typeface="Nobile"/>
              </a:rPr>
              <a:t>This section showcases tangible examples of my work during the internship, providing concrete evidence of my contributions and the practical application of my skills.</a:t>
            </a:r>
            <a:endParaRPr b="0" i="0" sz="1300" u="none" cap="none" strike="noStrike"/>
          </a:p>
        </p:txBody>
      </p:sp>
      <p:pic>
        <p:nvPicPr>
          <p:cNvPr descr="preencoded.png" id="134" name="Google Shape;134;p18"/>
          <p:cNvPicPr preferRelativeResize="0"/>
          <p:nvPr/>
        </p:nvPicPr>
        <p:blipFill rotWithShape="1">
          <a:blip r:embed="rId3">
            <a:alphaModFix/>
          </a:blip>
          <a:srcRect b="0" l="0" r="0" t="0"/>
          <a:stretch/>
        </p:blipFill>
        <p:spPr>
          <a:xfrm>
            <a:off x="7382947" y="3500557"/>
            <a:ext cx="2096929" cy="2096929"/>
          </a:xfrm>
          <a:prstGeom prst="rect">
            <a:avLst/>
          </a:prstGeom>
          <a:noFill/>
          <a:ln>
            <a:noFill/>
          </a:ln>
        </p:spPr>
      </p:pic>
      <p:pic>
        <p:nvPicPr>
          <p:cNvPr descr="preencoded.png" id="135" name="Google Shape;135;p18"/>
          <p:cNvPicPr preferRelativeResize="0"/>
          <p:nvPr/>
        </p:nvPicPr>
        <p:blipFill rotWithShape="1">
          <a:blip r:embed="rId4">
            <a:alphaModFix/>
          </a:blip>
          <a:srcRect b="0" l="0" r="0" t="0"/>
          <a:stretch/>
        </p:blipFill>
        <p:spPr>
          <a:xfrm>
            <a:off x="9615368" y="3500557"/>
            <a:ext cx="2096929" cy="2096929"/>
          </a:xfrm>
          <a:prstGeom prst="rect">
            <a:avLst/>
          </a:prstGeom>
          <a:noFill/>
          <a:ln>
            <a:noFill/>
          </a:ln>
        </p:spPr>
      </p:pic>
      <p:pic>
        <p:nvPicPr>
          <p:cNvPr descr="preencoded.png" id="136" name="Google Shape;136;p18"/>
          <p:cNvPicPr preferRelativeResize="0"/>
          <p:nvPr/>
        </p:nvPicPr>
        <p:blipFill rotWithShape="1">
          <a:blip r:embed="rId5">
            <a:alphaModFix/>
          </a:blip>
          <a:srcRect b="0" l="0" r="0" t="0"/>
          <a:stretch/>
        </p:blipFill>
        <p:spPr>
          <a:xfrm>
            <a:off x="11847790" y="3500557"/>
            <a:ext cx="2097048" cy="2097048"/>
          </a:xfrm>
          <a:prstGeom prst="rect">
            <a:avLst/>
          </a:prstGeom>
          <a:noFill/>
          <a:ln>
            <a:noFill/>
          </a:ln>
        </p:spPr>
      </p:pic>
      <p:sp>
        <p:nvSpPr>
          <p:cNvPr id="137" name="Google Shape;137;p18"/>
          <p:cNvSpPr/>
          <p:nvPr/>
        </p:nvSpPr>
        <p:spPr>
          <a:xfrm>
            <a:off x="677942" y="5899190"/>
            <a:ext cx="13274516" cy="54244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04155"/>
              </a:buClr>
              <a:buSzPts val="1300"/>
              <a:buFont typeface="Nobile"/>
              <a:buNone/>
            </a:pPr>
            <a:r>
              <a:rPr b="0" i="0" lang="en-US" sz="1300" u="none" cap="none" strike="noStrike">
                <a:solidFill>
                  <a:srgbClr val="404155"/>
                </a:solidFill>
                <a:latin typeface="Nobile"/>
                <a:ea typeface="Nobile"/>
                <a:cs typeface="Nobile"/>
                <a:sym typeface="Nobile"/>
              </a:rPr>
              <a:t>Each sample represents a task where I applied learned concepts, contributing directly to client projects and internal processes at SquashCode. My workflow typically involved research, drafting, review, and final implementation under supervision.</a:t>
            </a:r>
            <a:endParaRPr b="0" i="0" sz="13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p:nvPr/>
        </p:nvSpPr>
        <p:spPr>
          <a:xfrm>
            <a:off x="793790" y="1248370"/>
            <a:ext cx="11106150"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Guidance and Feedback: My Reporting Manager</a:t>
            </a:r>
            <a:endParaRPr b="0" i="0" sz="3900" u="none" cap="none" strike="noStrike"/>
          </a:p>
        </p:txBody>
      </p:sp>
      <p:sp>
        <p:nvSpPr>
          <p:cNvPr id="144" name="Google Shape;144;p19"/>
          <p:cNvSpPr/>
          <p:nvPr/>
        </p:nvSpPr>
        <p:spPr>
          <a:xfrm>
            <a:off x="793790" y="2265283"/>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My internship journey was significantly shaped by the invaluable guidance and constructive feedback provided by my reporting manager.</a:t>
            </a:r>
            <a:endParaRPr b="0" i="0" sz="1550" u="none" cap="none" strike="noStrike"/>
          </a:p>
        </p:txBody>
      </p:sp>
      <p:sp>
        <p:nvSpPr>
          <p:cNvPr id="145" name="Google Shape;145;p19"/>
          <p:cNvSpPr/>
          <p:nvPr/>
        </p:nvSpPr>
        <p:spPr>
          <a:xfrm>
            <a:off x="793790" y="2806065"/>
            <a:ext cx="4215289"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999768"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 name="Google Shape;147;p19"/>
          <p:cNvPicPr preferRelativeResize="0"/>
          <p:nvPr/>
        </p:nvPicPr>
        <p:blipFill rotWithShape="1">
          <a:blip r:embed="rId3">
            <a:alphaModFix/>
          </a:blip>
          <a:srcRect b="0" l="0" r="0" t="0"/>
          <a:stretch/>
        </p:blipFill>
        <p:spPr>
          <a:xfrm>
            <a:off x="1163479" y="3175635"/>
            <a:ext cx="267891" cy="267891"/>
          </a:xfrm>
          <a:prstGeom prst="rect">
            <a:avLst/>
          </a:prstGeom>
          <a:noFill/>
          <a:ln>
            <a:noFill/>
          </a:ln>
        </p:spPr>
      </p:pic>
      <p:sp>
        <p:nvSpPr>
          <p:cNvPr id="148" name="Google Shape;148;p19"/>
          <p:cNvSpPr/>
          <p:nvPr/>
        </p:nvSpPr>
        <p:spPr>
          <a:xfrm>
            <a:off x="999768" y="3805714"/>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Manager's Details</a:t>
            </a:r>
            <a:endParaRPr b="0" i="0" sz="1950" u="none" cap="none" strike="noStrike"/>
          </a:p>
        </p:txBody>
      </p:sp>
      <p:sp>
        <p:nvSpPr>
          <p:cNvPr id="149" name="Google Shape;149;p19"/>
          <p:cNvSpPr/>
          <p:nvPr/>
        </p:nvSpPr>
        <p:spPr>
          <a:xfrm>
            <a:off x="999768" y="4234934"/>
            <a:ext cx="3803333"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My reporting manager was </a:t>
            </a:r>
            <a:r>
              <a:rPr b="1" i="0" lang="en-US" sz="1550" u="none" cap="none" strike="noStrike">
                <a:solidFill>
                  <a:srgbClr val="404155"/>
                </a:solidFill>
                <a:latin typeface="Nobile"/>
                <a:ea typeface="Nobile"/>
                <a:cs typeface="Nobile"/>
                <a:sym typeface="Nobile"/>
              </a:rPr>
              <a:t>[Manager's Name]</a:t>
            </a:r>
            <a:r>
              <a:rPr b="0" i="0" lang="en-US" sz="1550" u="none" cap="none" strike="noStrike">
                <a:solidFill>
                  <a:srgbClr val="404155"/>
                </a:solidFill>
                <a:latin typeface="Nobile"/>
                <a:ea typeface="Nobile"/>
                <a:cs typeface="Nobile"/>
                <a:sym typeface="Nobile"/>
              </a:rPr>
              <a:t>, holding the designation of </a:t>
            </a:r>
            <a:r>
              <a:rPr b="1" i="0" lang="en-US" sz="1550" u="none" cap="none" strike="noStrike">
                <a:solidFill>
                  <a:srgbClr val="404155"/>
                </a:solidFill>
                <a:latin typeface="Nobile"/>
                <a:ea typeface="Nobile"/>
                <a:cs typeface="Nobile"/>
                <a:sym typeface="Nobile"/>
              </a:rPr>
              <a:t>[Manager's Designation, e.g., Senior Digital Marketing Strategist]</a:t>
            </a:r>
            <a:r>
              <a:rPr b="0" i="0" lang="en-US" sz="1550" u="none" cap="none" strike="noStrike">
                <a:solidFill>
                  <a:srgbClr val="404155"/>
                </a:solidFill>
                <a:latin typeface="Nobile"/>
                <a:ea typeface="Nobile"/>
                <a:cs typeface="Nobile"/>
                <a:sym typeface="Nobile"/>
              </a:rPr>
              <a:t> within the Digital Strategy Department.</a:t>
            </a:r>
            <a:endParaRPr b="0" i="0" sz="1550" u="none" cap="none" strike="noStrike"/>
          </a:p>
        </p:txBody>
      </p:sp>
      <p:sp>
        <p:nvSpPr>
          <p:cNvPr id="150" name="Google Shape;150;p19"/>
          <p:cNvSpPr/>
          <p:nvPr/>
        </p:nvSpPr>
        <p:spPr>
          <a:xfrm>
            <a:off x="5207437" y="2806065"/>
            <a:ext cx="4215408"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413415"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 name="Google Shape;152;p19"/>
          <p:cNvPicPr preferRelativeResize="0"/>
          <p:nvPr/>
        </p:nvPicPr>
        <p:blipFill rotWithShape="1">
          <a:blip r:embed="rId4">
            <a:alphaModFix/>
          </a:blip>
          <a:srcRect b="0" l="0" r="0" t="0"/>
          <a:stretch/>
        </p:blipFill>
        <p:spPr>
          <a:xfrm>
            <a:off x="5577126" y="3175635"/>
            <a:ext cx="267891" cy="267891"/>
          </a:xfrm>
          <a:prstGeom prst="rect">
            <a:avLst/>
          </a:prstGeom>
          <a:noFill/>
          <a:ln>
            <a:noFill/>
          </a:ln>
        </p:spPr>
      </p:pic>
      <p:sp>
        <p:nvSpPr>
          <p:cNvPr id="153" name="Google Shape;153;p19"/>
          <p:cNvSpPr/>
          <p:nvPr/>
        </p:nvSpPr>
        <p:spPr>
          <a:xfrm>
            <a:off x="5413415" y="3805714"/>
            <a:ext cx="270414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Key Feedback Received</a:t>
            </a:r>
            <a:endParaRPr b="0" i="0" sz="1950" u="none" cap="none" strike="noStrike"/>
          </a:p>
        </p:txBody>
      </p:sp>
      <p:sp>
        <p:nvSpPr>
          <p:cNvPr id="154" name="Google Shape;154;p19"/>
          <p:cNvSpPr/>
          <p:nvPr/>
        </p:nvSpPr>
        <p:spPr>
          <a:xfrm>
            <a:off x="5413415" y="4234934"/>
            <a:ext cx="3803452"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Feedback consistently highlighted my proactive approach, attention to detail in data analysis, and strong eagerness to learn. Suggestions often focused on refining analytical techniques and enhancing persuasive writing for marketing copy.</a:t>
            </a:r>
            <a:endParaRPr b="0" i="0" sz="1550" u="none" cap="none" strike="noStrike"/>
          </a:p>
        </p:txBody>
      </p:sp>
      <p:sp>
        <p:nvSpPr>
          <p:cNvPr id="155" name="Google Shape;155;p19"/>
          <p:cNvSpPr/>
          <p:nvPr/>
        </p:nvSpPr>
        <p:spPr>
          <a:xfrm>
            <a:off x="9621203" y="2806065"/>
            <a:ext cx="4215289"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9827181"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7" name="Google Shape;157;p19"/>
          <p:cNvPicPr preferRelativeResize="0"/>
          <p:nvPr/>
        </p:nvPicPr>
        <p:blipFill rotWithShape="1">
          <a:blip r:embed="rId5">
            <a:alphaModFix/>
          </a:blip>
          <a:srcRect b="0" l="0" r="0" t="0"/>
          <a:stretch/>
        </p:blipFill>
        <p:spPr>
          <a:xfrm>
            <a:off x="9990892" y="3175635"/>
            <a:ext cx="267891" cy="267891"/>
          </a:xfrm>
          <a:prstGeom prst="rect">
            <a:avLst/>
          </a:prstGeom>
          <a:noFill/>
          <a:ln>
            <a:noFill/>
          </a:ln>
        </p:spPr>
      </p:pic>
      <p:sp>
        <p:nvSpPr>
          <p:cNvPr id="158" name="Google Shape;158;p19"/>
          <p:cNvSpPr/>
          <p:nvPr/>
        </p:nvSpPr>
        <p:spPr>
          <a:xfrm>
            <a:off x="9827181" y="3805714"/>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Impact of Guidance</a:t>
            </a:r>
            <a:endParaRPr b="0" i="0" sz="1950" u="none" cap="none" strike="noStrike"/>
          </a:p>
        </p:txBody>
      </p:sp>
      <p:sp>
        <p:nvSpPr>
          <p:cNvPr id="159" name="Google Shape;159;p19"/>
          <p:cNvSpPr/>
          <p:nvPr/>
        </p:nvSpPr>
        <p:spPr>
          <a:xfrm>
            <a:off x="9827181" y="4234934"/>
            <a:ext cx="3803333" cy="25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Their mentorship was instrumental in navigating complex tasks and understanding industry best practices. The guidance helped me to not only complete assignments but also to critically evaluate strategies and develop a more nuanced understanding of digital marketing.</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777954" y="534829"/>
            <a:ext cx="13074491" cy="12156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800"/>
              <a:buFont typeface="Corben"/>
              <a:buNone/>
            </a:pPr>
            <a:r>
              <a:rPr b="0" i="0" lang="en-US" sz="3800" u="none" cap="none" strike="noStrike">
                <a:solidFill>
                  <a:srgbClr val="1B1B27"/>
                </a:solidFill>
                <a:latin typeface="Corben"/>
                <a:ea typeface="Corben"/>
                <a:cs typeface="Corben"/>
                <a:sym typeface="Corben"/>
              </a:rPr>
              <a:t>Transformative Growth: Learning Outcomes and Experience Summary</a:t>
            </a:r>
            <a:endParaRPr b="0" i="0" sz="3800" u="none" cap="none" strike="noStrike"/>
          </a:p>
        </p:txBody>
      </p:sp>
      <p:sp>
        <p:nvSpPr>
          <p:cNvPr id="166" name="Google Shape;166;p20"/>
          <p:cNvSpPr/>
          <p:nvPr/>
        </p:nvSpPr>
        <p:spPr>
          <a:xfrm>
            <a:off x="777954" y="2139434"/>
            <a:ext cx="13074491" cy="62245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This internship was a period of significant personal and professional evolution, equipping me with a robust skill set and a deeper understanding of the digital marketing industry.</a:t>
            </a:r>
            <a:endParaRPr b="0" i="0" sz="1500" u="none" cap="none" strike="noStrike"/>
          </a:p>
        </p:txBody>
      </p:sp>
      <p:sp>
        <p:nvSpPr>
          <p:cNvPr id="167" name="Google Shape;167;p20"/>
          <p:cNvSpPr/>
          <p:nvPr/>
        </p:nvSpPr>
        <p:spPr>
          <a:xfrm>
            <a:off x="777954" y="2980611"/>
            <a:ext cx="194400" cy="2430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68" name="Google Shape;168;p20"/>
          <p:cNvSpPr/>
          <p:nvPr/>
        </p:nvSpPr>
        <p:spPr>
          <a:xfrm>
            <a:off x="777954" y="3288268"/>
            <a:ext cx="6439972"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777954" y="3431143"/>
            <a:ext cx="2697718"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Enhanced Digital Skills</a:t>
            </a:r>
            <a:endParaRPr b="0" i="0" sz="1900" u="none" cap="none" strike="noStrike"/>
          </a:p>
        </p:txBody>
      </p:sp>
      <p:sp>
        <p:nvSpPr>
          <p:cNvPr id="170" name="Google Shape;170;p20"/>
          <p:cNvSpPr/>
          <p:nvPr/>
        </p:nvSpPr>
        <p:spPr>
          <a:xfrm>
            <a:off x="777954" y="3851672"/>
            <a:ext cx="6439972"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 gained hands-on proficiency in SEO tools, PPC campaign management, social media content creation, and email marketing automation platforms. These practical skills complement my academic knowledge, making me a more versatile professional.</a:t>
            </a:r>
            <a:endParaRPr b="0" i="0" sz="1500" u="none" cap="none" strike="noStrike"/>
          </a:p>
        </p:txBody>
      </p:sp>
      <p:sp>
        <p:nvSpPr>
          <p:cNvPr id="171" name="Google Shape;171;p20"/>
          <p:cNvSpPr/>
          <p:nvPr/>
        </p:nvSpPr>
        <p:spPr>
          <a:xfrm>
            <a:off x="7412355" y="2980611"/>
            <a:ext cx="194429" cy="24312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72" name="Google Shape;172;p20"/>
          <p:cNvSpPr/>
          <p:nvPr/>
        </p:nvSpPr>
        <p:spPr>
          <a:xfrm>
            <a:off x="7412355" y="3288268"/>
            <a:ext cx="6440091"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7412355" y="3431143"/>
            <a:ext cx="2736533"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Overcoming Challenges</a:t>
            </a:r>
            <a:endParaRPr b="0" i="0" sz="1900" u="none" cap="none" strike="noStrike"/>
          </a:p>
        </p:txBody>
      </p:sp>
      <p:sp>
        <p:nvSpPr>
          <p:cNvPr id="174" name="Google Shape;174;p20"/>
          <p:cNvSpPr/>
          <p:nvPr/>
        </p:nvSpPr>
        <p:spPr>
          <a:xfrm>
            <a:off x="7412355" y="3851672"/>
            <a:ext cx="6440091"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Initially, balancing multiple project deadlines and adapting to new software presented challenges. However, through structured planning and consistent effort, I learned to manage my time effectively and quickly master new technologies.</a:t>
            </a:r>
            <a:endParaRPr b="0" i="0" sz="1500" u="none" cap="none" strike="noStrike"/>
          </a:p>
        </p:txBody>
      </p:sp>
      <p:sp>
        <p:nvSpPr>
          <p:cNvPr id="175" name="Google Shape;175;p20"/>
          <p:cNvSpPr/>
          <p:nvPr/>
        </p:nvSpPr>
        <p:spPr>
          <a:xfrm>
            <a:off x="777954" y="5436870"/>
            <a:ext cx="194429" cy="24312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76" name="Google Shape;176;p20"/>
          <p:cNvSpPr/>
          <p:nvPr/>
        </p:nvSpPr>
        <p:spPr>
          <a:xfrm>
            <a:off x="777954" y="5744528"/>
            <a:ext cx="6439972"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777954" y="5887403"/>
            <a:ext cx="2431375"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Industry Insights</a:t>
            </a:r>
            <a:endParaRPr b="0" i="0" sz="1900" u="none" cap="none" strike="noStrike"/>
          </a:p>
        </p:txBody>
      </p:sp>
      <p:sp>
        <p:nvSpPr>
          <p:cNvPr id="178" name="Google Shape;178;p20"/>
          <p:cNvSpPr/>
          <p:nvPr/>
        </p:nvSpPr>
        <p:spPr>
          <a:xfrm>
            <a:off x="777954" y="6307931"/>
            <a:ext cx="6439972"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The experience provided invaluable insights into client relationship management, campaign optimisation, and the importance of data-driven decision-making in achieving marketing objectives. I now understand the strategic interplay of various digital channels.</a:t>
            </a:r>
            <a:endParaRPr b="0" i="0" sz="1500" u="none" cap="none" strike="noStrike"/>
          </a:p>
        </p:txBody>
      </p:sp>
      <p:sp>
        <p:nvSpPr>
          <p:cNvPr id="179" name="Google Shape;179;p20"/>
          <p:cNvSpPr/>
          <p:nvPr/>
        </p:nvSpPr>
        <p:spPr>
          <a:xfrm>
            <a:off x="7412355" y="5744528"/>
            <a:ext cx="6440091"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7412355" y="5887403"/>
            <a:ext cx="2775823"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Professional Confidence</a:t>
            </a:r>
            <a:endParaRPr b="0" i="0" sz="1900" u="none" cap="none" strike="noStrike"/>
          </a:p>
        </p:txBody>
      </p:sp>
      <p:sp>
        <p:nvSpPr>
          <p:cNvPr id="181" name="Google Shape;181;p20"/>
          <p:cNvSpPr/>
          <p:nvPr/>
        </p:nvSpPr>
        <p:spPr>
          <a:xfrm>
            <a:off x="7412355" y="6307931"/>
            <a:ext cx="6440091"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 began the internship with theoretical knowledge and some apprehension. I am now significantly more confident in my abilities to contribute meaningfully to a professional marketing team, capable of tackling real-world challenges.</a:t>
            </a:r>
            <a:endParaRPr b="0" i="0" sz="1500" u="none" cap="none" strike="noStrike"/>
          </a:p>
        </p:txBody>
      </p:sp>
      <p:sp>
        <p:nvSpPr>
          <p:cNvPr id="182" name="Google Shape;182;p20"/>
          <p:cNvSpPr txBox="1"/>
          <p:nvPr/>
        </p:nvSpPr>
        <p:spPr>
          <a:xfrm>
            <a:off x="7412350" y="528425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63333"/>
              </a:lnSpc>
              <a:spcBef>
                <a:spcPts val="0"/>
              </a:spcBef>
              <a:spcAft>
                <a:spcPts val="0"/>
              </a:spcAft>
              <a:buNone/>
            </a:pPr>
            <a:r>
              <a:rPr lang="en-US" sz="1500">
                <a:solidFill>
                  <a:srgbClr val="404155"/>
                </a:solidFill>
                <a:latin typeface="Corben"/>
                <a:ea typeface="Corben"/>
                <a:cs typeface="Corben"/>
                <a:sym typeface="Corben"/>
              </a:rPr>
              <a:t>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reencoded.png" id="188" name="Google Shape;188;p2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89" name="Google Shape;189;p21"/>
          <p:cNvSpPr/>
          <p:nvPr/>
        </p:nvSpPr>
        <p:spPr>
          <a:xfrm>
            <a:off x="706279" y="491966"/>
            <a:ext cx="7731443" cy="1103709"/>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1B1B27"/>
              </a:buClr>
              <a:buSzPts val="3450"/>
              <a:buFont typeface="Corben"/>
              <a:buNone/>
            </a:pPr>
            <a:r>
              <a:rPr b="0" i="0" lang="en-US" sz="3450" u="none" cap="none" strike="noStrike">
                <a:solidFill>
                  <a:srgbClr val="1B1B27"/>
                </a:solidFill>
                <a:latin typeface="Corben"/>
                <a:ea typeface="Corben"/>
                <a:cs typeface="Corben"/>
                <a:sym typeface="Corben"/>
              </a:rPr>
              <a:t>Acknowledgements: Expressing Gratitude</a:t>
            </a:r>
            <a:endParaRPr b="0" i="0" sz="3450" u="none" cap="none" strike="noStrike"/>
          </a:p>
        </p:txBody>
      </p:sp>
      <p:sp>
        <p:nvSpPr>
          <p:cNvPr id="190" name="Google Shape;190;p21"/>
          <p:cNvSpPr/>
          <p:nvPr/>
        </p:nvSpPr>
        <p:spPr>
          <a:xfrm>
            <a:off x="706279" y="1860471"/>
            <a:ext cx="7731443" cy="564833"/>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My sincere gratitude goes to everyone who supported and guided me throughout this internship journey, making it an enriching and invaluable experience.</a:t>
            </a:r>
            <a:endParaRPr b="0" i="0" sz="1350" u="none" cap="none" strike="noStrike"/>
          </a:p>
        </p:txBody>
      </p:sp>
      <p:sp>
        <p:nvSpPr>
          <p:cNvPr id="191" name="Google Shape;191;p21"/>
          <p:cNvSpPr/>
          <p:nvPr/>
        </p:nvSpPr>
        <p:spPr>
          <a:xfrm>
            <a:off x="706279" y="2623899"/>
            <a:ext cx="3777377"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83419" y="2623899"/>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74288" y="2823329"/>
            <a:ext cx="3309938" cy="551736"/>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My Mentor(s) and Reporting Manager</a:t>
            </a:r>
            <a:endParaRPr b="0" i="0" sz="1700" u="none" cap="none" strike="noStrike"/>
          </a:p>
        </p:txBody>
      </p:sp>
      <p:sp>
        <p:nvSpPr>
          <p:cNvPr id="194" name="Google Shape;194;p21"/>
          <p:cNvSpPr/>
          <p:nvPr/>
        </p:nvSpPr>
        <p:spPr>
          <a:xfrm>
            <a:off x="974288" y="3480911"/>
            <a:ext cx="3309938"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A heartfelt thank you for your unwavering support, patient guidance, and constructive feedback. Your insights were crucial to my learning and professional growth.</a:t>
            </a:r>
            <a:endParaRPr b="0" i="0" sz="1350" u="none" cap="none" strike="noStrike"/>
          </a:p>
        </p:txBody>
      </p:sp>
      <p:sp>
        <p:nvSpPr>
          <p:cNvPr id="195" name="Google Shape;195;p21"/>
          <p:cNvSpPr/>
          <p:nvPr/>
        </p:nvSpPr>
        <p:spPr>
          <a:xfrm>
            <a:off x="4660225" y="2623899"/>
            <a:ext cx="3777496"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4637365" y="2623899"/>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4928235" y="2823329"/>
            <a:ext cx="2537698" cy="27586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the SquashCode Team</a:t>
            </a:r>
            <a:endParaRPr b="0" i="0" sz="1700" u="none" cap="none" strike="noStrike"/>
          </a:p>
        </p:txBody>
      </p:sp>
      <p:sp>
        <p:nvSpPr>
          <p:cNvPr id="198" name="Google Shape;198;p21"/>
          <p:cNvSpPr/>
          <p:nvPr/>
        </p:nvSpPr>
        <p:spPr>
          <a:xfrm>
            <a:off x="4928235" y="3205043"/>
            <a:ext cx="3310057"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I am deeply grateful to all the staff at SquashCode for their camaraderie, willingness to share knowledge, and for creating a welcoming and collaborative work environment.</a:t>
            </a:r>
            <a:endParaRPr b="0" i="0" sz="1350" u="none" cap="none" strike="noStrike"/>
          </a:p>
        </p:txBody>
      </p:sp>
      <p:sp>
        <p:nvSpPr>
          <p:cNvPr id="199" name="Google Shape;199;p21"/>
          <p:cNvSpPr/>
          <p:nvPr/>
        </p:nvSpPr>
        <p:spPr>
          <a:xfrm>
            <a:off x="706279" y="5268992"/>
            <a:ext cx="3777377"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83419" y="5268992"/>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974288" y="5468422"/>
            <a:ext cx="3309938" cy="551736"/>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My College Coordinator and Faculty</a:t>
            </a:r>
            <a:endParaRPr b="0" i="0" sz="1700" u="none" cap="none" strike="noStrike"/>
          </a:p>
        </p:txBody>
      </p:sp>
      <p:sp>
        <p:nvSpPr>
          <p:cNvPr id="202" name="Google Shape;202;p21"/>
          <p:cNvSpPr/>
          <p:nvPr/>
        </p:nvSpPr>
        <p:spPr>
          <a:xfrm>
            <a:off x="974288" y="6126004"/>
            <a:ext cx="3309938"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Thank you for facilitating this internship opportunity and for your continuous academic support, which prepared me for this practical experience.</a:t>
            </a:r>
            <a:endParaRPr b="0" i="0" sz="13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